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72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669E-8EFC-4086-8F5F-074BCF729ED8}" type="datetimeFigureOut">
              <a:rPr lang="es-ES" smtClean="0"/>
              <a:t>04/01/2016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67C4-5B7E-4116-AA93-BC33423692CF}" type="slidenum">
              <a:rPr lang="es-ES" smtClean="0"/>
              <a:t>‹#›</a:t>
            </a:fld>
            <a:endParaRPr lang="es-E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669E-8EFC-4086-8F5F-074BCF729ED8}" type="datetimeFigureOut">
              <a:rPr lang="es-ES" smtClean="0"/>
              <a:t>04/01/2016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67C4-5B7E-4116-AA93-BC33423692CF}" type="slidenum">
              <a:rPr lang="es-ES" smtClean="0"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669E-8EFC-4086-8F5F-074BCF729ED8}" type="datetimeFigureOut">
              <a:rPr lang="es-ES" smtClean="0"/>
              <a:t>04/01/2016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67C4-5B7E-4116-AA93-BC33423692CF}" type="slidenum">
              <a:rPr lang="es-ES" smtClean="0"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669E-8EFC-4086-8F5F-074BCF729ED8}" type="datetimeFigureOut">
              <a:rPr lang="es-ES" smtClean="0"/>
              <a:t>04/01/2016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67C4-5B7E-4116-AA93-BC33423692CF}" type="slidenum">
              <a:rPr lang="es-ES" smtClean="0"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669E-8EFC-4086-8F5F-074BCF729ED8}" type="datetimeFigureOut">
              <a:rPr lang="es-ES" smtClean="0"/>
              <a:t>04/01/2016</a:t>
            </a:fld>
            <a:endParaRPr lang="es-E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67C4-5B7E-4116-AA93-BC33423692CF}" type="slidenum">
              <a:rPr lang="es-ES" smtClean="0"/>
              <a:t>‹#›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669E-8EFC-4086-8F5F-074BCF729ED8}" type="datetimeFigureOut">
              <a:rPr lang="es-ES" smtClean="0"/>
              <a:t>04/01/2016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67C4-5B7E-4116-AA93-BC33423692CF}" type="slidenum">
              <a:rPr lang="es-ES" smtClean="0"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669E-8EFC-4086-8F5F-074BCF729ED8}" type="datetimeFigureOut">
              <a:rPr lang="es-ES" smtClean="0"/>
              <a:t>04/01/2016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67C4-5B7E-4116-AA93-BC33423692CF}" type="slidenum">
              <a:rPr lang="es-ES" smtClean="0"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669E-8EFC-4086-8F5F-074BCF729ED8}" type="datetimeFigureOut">
              <a:rPr lang="es-ES" smtClean="0"/>
              <a:t>04/01/2016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67C4-5B7E-4116-AA93-BC33423692CF}" type="slidenum">
              <a:rPr lang="es-ES" smtClean="0"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669E-8EFC-4086-8F5F-074BCF729ED8}" type="datetimeFigureOut">
              <a:rPr lang="es-ES" smtClean="0"/>
              <a:t>04/01/2016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67C4-5B7E-4116-AA93-BC33423692CF}" type="slidenum">
              <a:rPr lang="es-ES" smtClean="0"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669E-8EFC-4086-8F5F-074BCF729ED8}" type="datetimeFigureOut">
              <a:rPr lang="es-ES" smtClean="0"/>
              <a:t>04/01/2016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67C4-5B7E-4116-AA93-BC33423692CF}" type="slidenum">
              <a:rPr lang="es-ES" smtClean="0"/>
              <a:t>‹#›</a:t>
            </a:fld>
            <a:endParaRPr lang="es-ES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669E-8EFC-4086-8F5F-074BCF729ED8}" type="datetimeFigureOut">
              <a:rPr lang="es-ES" smtClean="0"/>
              <a:t>04/01/2016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67C4-5B7E-4116-AA93-BC33423692CF}" type="slidenum">
              <a:rPr lang="es-ES" smtClean="0"/>
              <a:t>‹#›</a:t>
            </a:fld>
            <a:endParaRPr lang="es-ES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5E2669E-8EFC-4086-8F5F-074BCF729ED8}" type="datetimeFigureOut">
              <a:rPr lang="es-ES" smtClean="0"/>
              <a:t>04/01/2016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EC767C4-5B7E-4116-AA93-BC33423692CF}" type="slidenum">
              <a:rPr lang="es-ES" smtClean="0"/>
              <a:t>‹#›</a:t>
            </a:fld>
            <a:endParaRPr lang="es-E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“A ROOSEVELT”</a:t>
            </a: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Rubén Darío</a:t>
            </a:r>
          </a:p>
          <a:p>
            <a:r>
              <a:rPr lang="es-ES" dirty="0" smtClean="0"/>
              <a:t>                            Profesora I. </a:t>
            </a:r>
            <a:r>
              <a:rPr lang="es-ES" dirty="0" smtClean="0"/>
              <a:t>Llapur</a:t>
            </a:r>
            <a:endParaRPr lang="es-ES" dirty="0"/>
          </a:p>
        </p:txBody>
      </p:sp>
      <p:pic>
        <p:nvPicPr>
          <p:cNvPr id="1026" name="Picture 2" descr="C:\Users\221162\AppData\Local\Microsoft\Windows\Temporary Internet Files\Content.IE5\7I4V6QY8\Ruben-Dario-Nicaragua-Literatura-Hispano-Americana-400x30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524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221162\AppData\Local\Microsoft\Windows\Temporary Internet Files\Content.IE5\XWT7DJ12\128px-Firma_de_Rubán_Darío.svg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963716"/>
            <a:ext cx="4264326" cy="1765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221162\AppData\Local\Microsoft\Windows\Temporary Internet Files\Content.IE5\WYSEW6V6\Ruben-Darío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2287" y="2102020"/>
            <a:ext cx="1266809" cy="1815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853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s-ES" dirty="0"/>
              <a:t>Estructura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Este poema tiene rima asonante en los versos pares, el efecto es que le da mayor unidad al poema y mayor sensación poética ya que carece de forma estrófica original</a:t>
            </a:r>
          </a:p>
          <a:p>
            <a:endParaRPr lang="es-ES" sz="3200" dirty="0"/>
          </a:p>
          <a:p>
            <a:r>
              <a:rPr lang="es-ES" sz="3200" dirty="0"/>
              <a:t>La mayoría de los versos son alejandrinos o sea de 14 sílabas pero también los hay de 8, 9 y 10 sílabas. </a:t>
            </a:r>
          </a:p>
        </p:txBody>
      </p:sp>
    </p:spTree>
    <p:extLst>
      <p:ext uri="{BB962C8B-B14F-4D97-AF65-F5344CB8AC3E}">
        <p14:creationId xmlns:p14="http://schemas.microsoft.com/office/powerpoint/2010/main" val="2025180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pPr algn="ctr"/>
            <a:r>
              <a:rPr lang="es-ES" dirty="0"/>
              <a:t>Recursos Literarios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486400"/>
          </a:xfrm>
        </p:spPr>
        <p:txBody>
          <a:bodyPr>
            <a:normAutofit fontScale="92500" lnSpcReduction="20000"/>
          </a:bodyPr>
          <a:lstStyle/>
          <a:p>
            <a:r>
              <a:rPr lang="es-ES" dirty="0">
                <a:solidFill>
                  <a:srgbClr val="FFFF00"/>
                </a:solidFill>
              </a:rPr>
              <a:t>Metonimia</a:t>
            </a:r>
            <a:r>
              <a:rPr lang="es-ES" dirty="0"/>
              <a:t>: “A Roosevelt” Roosevelt representa a ‘ los EEUU’</a:t>
            </a:r>
          </a:p>
          <a:p>
            <a:endParaRPr lang="es-ES" dirty="0"/>
          </a:p>
          <a:p>
            <a:r>
              <a:rPr lang="es-ES" dirty="0" smtClean="0">
                <a:solidFill>
                  <a:srgbClr val="FFFF00"/>
                </a:solidFill>
              </a:rPr>
              <a:t> </a:t>
            </a:r>
            <a:r>
              <a:rPr lang="es-ES" dirty="0">
                <a:solidFill>
                  <a:srgbClr val="FFFF00"/>
                </a:solidFill>
              </a:rPr>
              <a:t>Metáforas</a:t>
            </a:r>
            <a:r>
              <a:rPr lang="es-ES" dirty="0"/>
              <a:t>:</a:t>
            </a:r>
          </a:p>
          <a:p>
            <a:pPr marL="0" indent="0">
              <a:buNone/>
            </a:pPr>
            <a:r>
              <a:rPr lang="es-ES" dirty="0" smtClean="0"/>
              <a:t>los </a:t>
            </a:r>
            <a:r>
              <a:rPr lang="es-ES" dirty="0"/>
              <a:t>caballos se doman (personas dóciles), los tigres se matan (personas rebeldes)</a:t>
            </a:r>
          </a:p>
          <a:p>
            <a:endParaRPr lang="es-ES" dirty="0"/>
          </a:p>
          <a:p>
            <a:r>
              <a:rPr lang="es-ES" dirty="0">
                <a:solidFill>
                  <a:srgbClr val="FFFF00"/>
                </a:solidFill>
              </a:rPr>
              <a:t>Prosopopeya:</a:t>
            </a:r>
            <a:r>
              <a:rPr lang="es-ES" dirty="0"/>
              <a:t> </a:t>
            </a:r>
            <a:r>
              <a:rPr lang="es-ES" dirty="0" smtClean="0"/>
              <a:t> representa </a:t>
            </a:r>
            <a:r>
              <a:rPr lang="es-ES" dirty="0"/>
              <a:t>a América como una persona</a:t>
            </a:r>
          </a:p>
          <a:p>
            <a:endParaRPr lang="es-ES" dirty="0"/>
          </a:p>
          <a:p>
            <a:r>
              <a:rPr lang="es-ES" dirty="0">
                <a:solidFill>
                  <a:srgbClr val="FFFF00"/>
                </a:solidFill>
              </a:rPr>
              <a:t>Anáfora: </a:t>
            </a:r>
            <a:r>
              <a:rPr lang="es-ES" dirty="0"/>
              <a:t>la repetición del termino “ América”</a:t>
            </a:r>
          </a:p>
          <a:p>
            <a:endParaRPr lang="es-ES" dirty="0"/>
          </a:p>
          <a:p>
            <a:r>
              <a:rPr lang="es-ES" dirty="0"/>
              <a:t>la América del gran Moctezuma, del Inca, </a:t>
            </a:r>
          </a:p>
          <a:p>
            <a:endParaRPr lang="es-ES" dirty="0"/>
          </a:p>
          <a:p>
            <a:r>
              <a:rPr lang="es-ES" dirty="0"/>
              <a:t>la América fragante de Cristóbal Colón,</a:t>
            </a:r>
          </a:p>
          <a:p>
            <a:endParaRPr lang="es-ES" dirty="0"/>
          </a:p>
          <a:p>
            <a:r>
              <a:rPr lang="es-ES" dirty="0"/>
              <a:t>la América católica, la América </a:t>
            </a:r>
            <a:r>
              <a:rPr lang="es-ES" dirty="0" smtClean="0"/>
              <a:t>española, la </a:t>
            </a:r>
            <a:r>
              <a:rPr lang="es-ES" dirty="0"/>
              <a:t>América en que dijo el noble </a:t>
            </a:r>
            <a:r>
              <a:rPr lang="es-ES" dirty="0" smtClean="0"/>
              <a:t>Cuactemoc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51162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rgbClr val="00B0F0"/>
                </a:solidFill>
              </a:rPr>
              <a:t>RUBEN DARIO</a:t>
            </a:r>
            <a:endParaRPr lang="es-E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b="1" dirty="0"/>
              <a:t>Nació en Nicaragua en 1876</a:t>
            </a:r>
          </a:p>
          <a:p>
            <a:endParaRPr lang="es-ES" b="1" dirty="0"/>
          </a:p>
          <a:p>
            <a:r>
              <a:rPr lang="es-ES" b="1" dirty="0"/>
              <a:t>Era un niño muy precoz que a los 13 años comenzó a publicar sus poemas en periódicos</a:t>
            </a:r>
          </a:p>
          <a:p>
            <a:endParaRPr lang="es-ES" b="1" dirty="0"/>
          </a:p>
          <a:p>
            <a:r>
              <a:rPr lang="es-ES" b="1" dirty="0"/>
              <a:t>En 1886 viajó a Chile y sus amigos chilenos lo introdujeron a los poetas franceses </a:t>
            </a:r>
            <a:r>
              <a:rPr lang="es-ES" i="1" dirty="0">
                <a:solidFill>
                  <a:srgbClr val="C00000"/>
                </a:solidFill>
              </a:rPr>
              <a:t>simbolistas y parnasianos</a:t>
            </a:r>
            <a:r>
              <a:rPr lang="es-ES" b="1" dirty="0"/>
              <a:t>; también conoció a Poe y a </a:t>
            </a:r>
            <a:r>
              <a:rPr lang="es-ES" b="1" dirty="0" smtClean="0"/>
              <a:t>Whitman</a:t>
            </a:r>
            <a:r>
              <a:rPr lang="es-ES" b="1" dirty="0" smtClean="0"/>
              <a:t> </a:t>
            </a:r>
            <a:r>
              <a:rPr lang="es-ES" b="1" dirty="0"/>
              <a:t>y todos estos poetas lo influyeron profundamente.</a:t>
            </a:r>
          </a:p>
          <a:p>
            <a:endParaRPr lang="es-ES" b="1" dirty="0"/>
          </a:p>
          <a:p>
            <a:r>
              <a:rPr lang="es-ES" b="1" dirty="0"/>
              <a:t>Poco después fue nombrado corresponsal del periódico argentino ‘La Nación’ trabajo que ejerció hasta su muerte.</a:t>
            </a:r>
          </a:p>
          <a:p>
            <a:endParaRPr lang="es-ES" b="1" dirty="0"/>
          </a:p>
          <a:p>
            <a:r>
              <a:rPr lang="es-ES" b="1" dirty="0"/>
              <a:t>Llevó una vida de bohemio sin preocuparse por su salud, abusó del alcohol y murió de pulmonía en 1916. </a:t>
            </a:r>
          </a:p>
        </p:txBody>
      </p:sp>
      <p:pic>
        <p:nvPicPr>
          <p:cNvPr id="2050" name="Picture 2" descr="C:\Users\221162\AppData\Local\Microsoft\Windows\Temporary Internet Files\Content.IE5\3JDHTPHC\Poe-25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8600"/>
            <a:ext cx="107436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221162\AppData\Local\Microsoft\Windows\Temporary Internet Files\Content.IE5\N1MK19YK\Walt-Whitman-1855-leaves-of-grass-O-Pioneers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57200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1385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algn="ctr"/>
            <a:r>
              <a:rPr lang="es-ES" dirty="0">
                <a:solidFill>
                  <a:srgbClr val="FFC000"/>
                </a:solidFill>
              </a:rPr>
              <a:t>El modernismo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Autofit/>
          </a:bodyPr>
          <a:lstStyle/>
          <a:p>
            <a:r>
              <a:rPr lang="es-ES" sz="2800" b="1" i="1" dirty="0">
                <a:solidFill>
                  <a:srgbClr val="92D050"/>
                </a:solidFill>
              </a:rPr>
              <a:t>El modernismo fue un movimiento literario innovador que originó en la literatura hispano-americana en los últimos años del siglo XIX .</a:t>
            </a:r>
          </a:p>
          <a:p>
            <a:r>
              <a:rPr lang="es-ES" sz="2800" b="1" i="1" dirty="0" smtClean="0">
                <a:solidFill>
                  <a:srgbClr val="C00000"/>
                </a:solidFill>
              </a:rPr>
              <a:t>Representó </a:t>
            </a:r>
            <a:r>
              <a:rPr lang="es-ES" sz="2800" b="1" i="1" dirty="0">
                <a:solidFill>
                  <a:srgbClr val="C00000"/>
                </a:solidFill>
              </a:rPr>
              <a:t>un afán de cambio y de modernidad.</a:t>
            </a:r>
          </a:p>
          <a:p>
            <a:r>
              <a:rPr lang="es-ES" sz="2800" b="1" dirty="0" smtClean="0">
                <a:solidFill>
                  <a:srgbClr val="002060"/>
                </a:solidFill>
              </a:rPr>
              <a:t>Los </a:t>
            </a:r>
            <a:r>
              <a:rPr lang="es-ES" sz="2800" b="1" dirty="0">
                <a:solidFill>
                  <a:srgbClr val="002060"/>
                </a:solidFill>
              </a:rPr>
              <a:t>modernistas escribieron una literatura de una belleza orgánica, una paleta de brillantes colores y un mensaje que apelara tanto a los sentidos y las emociones como a la inteligencia.</a:t>
            </a:r>
          </a:p>
          <a:p>
            <a:r>
              <a:rPr lang="es-ES" sz="2800" b="1" i="1" dirty="0" smtClean="0">
                <a:solidFill>
                  <a:srgbClr val="FFFF00"/>
                </a:solidFill>
              </a:rPr>
              <a:t>En </a:t>
            </a:r>
            <a:r>
              <a:rPr lang="es-ES" sz="2800" b="1" i="1" dirty="0">
                <a:solidFill>
                  <a:srgbClr val="FFFF00"/>
                </a:solidFill>
              </a:rPr>
              <a:t>verso, el modernismo se expresó con musicalidad, metáforas provocadoras y sinestesia –una mezcla de sentidos. </a:t>
            </a:r>
          </a:p>
        </p:txBody>
      </p:sp>
    </p:spTree>
    <p:extLst>
      <p:ext uri="{BB962C8B-B14F-4D97-AF65-F5344CB8AC3E}">
        <p14:creationId xmlns:p14="http://schemas.microsoft.com/office/powerpoint/2010/main" val="555784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8467"/>
            <a:ext cx="8229600" cy="1143000"/>
          </a:xfrm>
        </p:spPr>
        <p:txBody>
          <a:bodyPr/>
          <a:lstStyle/>
          <a:p>
            <a:pPr algn="ctr"/>
            <a:r>
              <a:rPr lang="es-ES" dirty="0" smtClean="0"/>
              <a:t>El Modernismo (Continuación)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525963"/>
          </a:xfrm>
        </p:spPr>
        <p:txBody>
          <a:bodyPr>
            <a:noAutofit/>
          </a:bodyPr>
          <a:lstStyle/>
          <a:p>
            <a:r>
              <a:rPr lang="es-ES" sz="2800" b="1" dirty="0"/>
              <a:t>El modernista más importante fue el </a:t>
            </a:r>
            <a:r>
              <a:rPr lang="es-ES" sz="2800" b="1" dirty="0" smtClean="0"/>
              <a:t>nicaragüense Rubén </a:t>
            </a:r>
            <a:r>
              <a:rPr lang="es-ES" sz="2800" b="1" dirty="0"/>
              <a:t>Darío; él propagó el nuevo movimiento por todas partes del mundo hispánico con su libro Azul en 1888.</a:t>
            </a:r>
          </a:p>
          <a:p>
            <a:r>
              <a:rPr lang="es-ES" sz="2800" b="1" dirty="0" smtClean="0"/>
              <a:t>Después</a:t>
            </a:r>
            <a:r>
              <a:rPr lang="es-ES" sz="2800" b="1" dirty="0"/>
              <a:t>, trataron temas americanos y políticos, como se ve en </a:t>
            </a:r>
            <a:r>
              <a:rPr lang="es-ES" sz="2800" b="1" dirty="0" smtClean="0"/>
              <a:t>“Nuestra América” </a:t>
            </a:r>
            <a:r>
              <a:rPr lang="es-ES" sz="2800" b="1" dirty="0"/>
              <a:t>de José Martí y “A Roosevelt” de Rubén Darío.</a:t>
            </a:r>
          </a:p>
          <a:p>
            <a:r>
              <a:rPr lang="es-ES" sz="2800" b="1" dirty="0" smtClean="0"/>
              <a:t>En </a:t>
            </a:r>
            <a:r>
              <a:rPr lang="es-ES" sz="2800" b="1" dirty="0"/>
              <a:t>Hispanoamérica, los modernistas empezaron a escribir ‘el arte por el arte’ (la belleza por la belleza). </a:t>
            </a:r>
          </a:p>
        </p:txBody>
      </p:sp>
    </p:spTree>
    <p:extLst>
      <p:ext uri="{BB962C8B-B14F-4D97-AF65-F5344CB8AC3E}">
        <p14:creationId xmlns:p14="http://schemas.microsoft.com/office/powerpoint/2010/main" val="3704461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“A </a:t>
            </a:r>
            <a:r>
              <a:rPr lang="es-ES" dirty="0"/>
              <a:t>Roosevelt”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s-ES" b="1" dirty="0"/>
              <a:t>Darío escribió en defensa de la tradición Hispanoamérica</a:t>
            </a:r>
          </a:p>
          <a:p>
            <a:endParaRPr lang="es-ES" b="1" dirty="0"/>
          </a:p>
          <a:p>
            <a:r>
              <a:rPr lang="es-ES" b="1" dirty="0"/>
              <a:t>Contra las incursiones en Latinoamérica por los Estados Unidos</a:t>
            </a:r>
          </a:p>
          <a:p>
            <a:endParaRPr lang="es-ES" b="1" dirty="0"/>
          </a:p>
          <a:p>
            <a:r>
              <a:rPr lang="es-ES" b="1" dirty="0"/>
              <a:t>Theodore Roosevelt era un símbolo de estas incursiones (porque apoyo una revolución en Panamá y </a:t>
            </a:r>
            <a:r>
              <a:rPr lang="es-ES" b="1" dirty="0" smtClean="0"/>
              <a:t>adquirió por </a:t>
            </a:r>
            <a:r>
              <a:rPr lang="es-ES" b="1" dirty="0"/>
              <a:t>los EE UU el territorio del Canal de Panamá; también justificó el usa del ejército para regular Latinoamérica)</a:t>
            </a:r>
          </a:p>
          <a:p>
            <a:endParaRPr lang="es-ES" b="1" dirty="0"/>
          </a:p>
          <a:p>
            <a:r>
              <a:rPr lang="es-ES" b="1" dirty="0"/>
              <a:t>La multiplicidad de alusiones a personajes históricos y el claro contenido político del poema lo identifican como literatura modernista. </a:t>
            </a:r>
          </a:p>
        </p:txBody>
      </p:sp>
    </p:spTree>
    <p:extLst>
      <p:ext uri="{BB962C8B-B14F-4D97-AF65-F5344CB8AC3E}">
        <p14:creationId xmlns:p14="http://schemas.microsoft.com/office/powerpoint/2010/main" val="3538969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El Poema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La multiplicidad de alusiones a personajes históricos y el claro contenido político del poema lo identifican como literatura modernista.</a:t>
            </a:r>
          </a:p>
          <a:p>
            <a:endParaRPr lang="es-ES" sz="3200" dirty="0"/>
          </a:p>
          <a:p>
            <a:r>
              <a:rPr lang="es-ES" sz="3200" dirty="0"/>
              <a:t>Según el poeta los hispanos tiene una larga historia de amor, espiritualidad y fe religiosa. </a:t>
            </a:r>
          </a:p>
        </p:txBody>
      </p:sp>
    </p:spTree>
    <p:extLst>
      <p:ext uri="{BB962C8B-B14F-4D97-AF65-F5344CB8AC3E}">
        <p14:creationId xmlns:p14="http://schemas.microsoft.com/office/powerpoint/2010/main" val="2483425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1143000"/>
          </a:xfrm>
        </p:spPr>
        <p:txBody>
          <a:bodyPr/>
          <a:lstStyle/>
          <a:p>
            <a:pPr algn="ctr"/>
            <a:r>
              <a:rPr lang="es-ES" dirty="0" smtClean="0"/>
              <a:t>Nombres históricos 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2800" b="1" dirty="0">
                <a:solidFill>
                  <a:srgbClr val="FFFF00"/>
                </a:solidFill>
              </a:rPr>
              <a:t>Walt </a:t>
            </a:r>
            <a:r>
              <a:rPr lang="es-ES" sz="2800" b="1" dirty="0">
                <a:solidFill>
                  <a:srgbClr val="FFFF00"/>
                </a:solidFill>
              </a:rPr>
              <a:t>Whitman</a:t>
            </a:r>
            <a:r>
              <a:rPr lang="es-ES" sz="2800" b="1" dirty="0">
                <a:solidFill>
                  <a:srgbClr val="FFFF00"/>
                </a:solidFill>
              </a:rPr>
              <a:t>: </a:t>
            </a:r>
            <a:r>
              <a:rPr lang="es-ES" sz="2800" b="1" dirty="0"/>
              <a:t>fue un poeta, ensayista, periodista y humanista estadounidense</a:t>
            </a:r>
            <a:r>
              <a:rPr lang="es-ES" sz="2800" b="1" dirty="0" smtClean="0"/>
              <a:t>.  </a:t>
            </a:r>
            <a:endParaRPr lang="es-ES" sz="2800" b="1" dirty="0"/>
          </a:p>
          <a:p>
            <a:pPr marL="0" indent="0">
              <a:buNone/>
            </a:pPr>
            <a:r>
              <a:rPr lang="es-ES" sz="2800" b="1" dirty="0" smtClean="0">
                <a:solidFill>
                  <a:srgbClr val="FFFF00"/>
                </a:solidFill>
              </a:rPr>
              <a:t>Nemrod</a:t>
            </a:r>
            <a:r>
              <a:rPr lang="es-ES" sz="2800" b="1" dirty="0">
                <a:solidFill>
                  <a:srgbClr val="FFFF00"/>
                </a:solidFill>
              </a:rPr>
              <a:t>: </a:t>
            </a:r>
            <a:r>
              <a:rPr lang="es-ES" sz="2800" b="1" dirty="0"/>
              <a:t>monarca legendario de </a:t>
            </a:r>
            <a:r>
              <a:rPr lang="es-ES" sz="2800" b="1" dirty="0" smtClean="0"/>
              <a:t>Mesopotamia, gran cazador.</a:t>
            </a:r>
            <a:endParaRPr lang="es-ES" sz="2800" b="1" dirty="0"/>
          </a:p>
          <a:p>
            <a:pPr marL="0" indent="0">
              <a:buNone/>
            </a:pPr>
            <a:r>
              <a:rPr lang="es-ES" sz="2800" b="1" dirty="0" smtClean="0">
                <a:solidFill>
                  <a:srgbClr val="FFFF00"/>
                </a:solidFill>
              </a:rPr>
              <a:t>Tolstoy</a:t>
            </a:r>
            <a:r>
              <a:rPr lang="es-ES" sz="2800" b="1" dirty="0"/>
              <a:t>: </a:t>
            </a:r>
            <a:r>
              <a:rPr lang="es-ES" sz="2800" b="1" dirty="0" smtClean="0"/>
              <a:t> León </a:t>
            </a:r>
            <a:r>
              <a:rPr lang="es-ES" sz="2800" b="1" dirty="0"/>
              <a:t>Tolstoi, escritor ruso.</a:t>
            </a:r>
          </a:p>
          <a:p>
            <a:pPr marL="0" indent="0">
              <a:buNone/>
            </a:pPr>
            <a:r>
              <a:rPr lang="es-ES" sz="2800" b="1" dirty="0" smtClean="0">
                <a:solidFill>
                  <a:srgbClr val="FFFF00"/>
                </a:solidFill>
              </a:rPr>
              <a:t>Hugo</a:t>
            </a:r>
            <a:r>
              <a:rPr lang="es-ES" sz="2800" b="1" dirty="0"/>
              <a:t>: </a:t>
            </a:r>
            <a:r>
              <a:rPr lang="es-ES" sz="2800" b="1" dirty="0" smtClean="0"/>
              <a:t>Víctor </a:t>
            </a:r>
            <a:r>
              <a:rPr lang="es-ES" sz="2800" b="1" dirty="0"/>
              <a:t>Hugo, poema, dramaturgo y periodista francés.</a:t>
            </a:r>
          </a:p>
          <a:p>
            <a:pPr marL="0" indent="0">
              <a:buNone/>
            </a:pPr>
            <a:r>
              <a:rPr lang="es-ES" sz="2800" b="1" dirty="0" smtClean="0">
                <a:solidFill>
                  <a:srgbClr val="FFFF00"/>
                </a:solidFill>
              </a:rPr>
              <a:t>Grant</a:t>
            </a:r>
            <a:r>
              <a:rPr lang="es-ES" sz="2800" b="1" dirty="0"/>
              <a:t>: </a:t>
            </a:r>
            <a:r>
              <a:rPr lang="es-ES" sz="2800" b="1" dirty="0" smtClean="0"/>
              <a:t> </a:t>
            </a:r>
            <a:r>
              <a:rPr lang="es-ES" sz="2800" b="1" dirty="0" smtClean="0"/>
              <a:t>Ulysses</a:t>
            </a:r>
            <a:r>
              <a:rPr lang="es-ES" sz="2800" b="1" dirty="0" smtClean="0"/>
              <a:t> </a:t>
            </a:r>
            <a:r>
              <a:rPr lang="es-ES" sz="2800" b="1" dirty="0"/>
              <a:t>Grant</a:t>
            </a:r>
            <a:r>
              <a:rPr lang="es-ES" sz="2800" b="1" dirty="0"/>
              <a:t>, 18vo presidente de los Estados Unidos</a:t>
            </a:r>
          </a:p>
          <a:p>
            <a:pPr marL="0" indent="0">
              <a:buNone/>
            </a:pPr>
            <a:r>
              <a:rPr lang="es-ES" sz="2800" b="1" dirty="0" smtClean="0">
                <a:solidFill>
                  <a:srgbClr val="FFFF00"/>
                </a:solidFill>
              </a:rPr>
              <a:t>Hércules</a:t>
            </a:r>
            <a:r>
              <a:rPr lang="es-ES" sz="2800" b="1" dirty="0"/>
              <a:t>: personaje famoso de la mitología </a:t>
            </a:r>
            <a:r>
              <a:rPr lang="es-ES" sz="2800" b="1" dirty="0" smtClean="0"/>
              <a:t>griega que implica FORTALEZA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748647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609600"/>
            <a:ext cx="84582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 smtClean="0">
                <a:solidFill>
                  <a:srgbClr val="FFFF00"/>
                </a:solidFill>
              </a:rPr>
              <a:t>Mammon</a:t>
            </a:r>
            <a:r>
              <a:rPr lang="es-ES" sz="3200" b="1" dirty="0" smtClean="0"/>
              <a:t>: término utilizado en el Nuevo Testamento para describir la abundancia o avaricia material. (DINERO)</a:t>
            </a:r>
          </a:p>
          <a:p>
            <a:r>
              <a:rPr lang="es-ES" sz="3200" b="1" dirty="0" smtClean="0">
                <a:solidFill>
                  <a:srgbClr val="FFFF00"/>
                </a:solidFill>
              </a:rPr>
              <a:t>Moctezuma</a:t>
            </a:r>
            <a:r>
              <a:rPr lang="es-ES" sz="3200" b="1" dirty="0" smtClean="0"/>
              <a:t>: fue el quinto emperador tlatoani mexica</a:t>
            </a:r>
          </a:p>
          <a:p>
            <a:r>
              <a:rPr lang="es-ES" sz="3200" b="1" dirty="0" smtClean="0">
                <a:solidFill>
                  <a:srgbClr val="FFFF00"/>
                </a:solidFill>
              </a:rPr>
              <a:t>Nabucodonosor</a:t>
            </a:r>
            <a:r>
              <a:rPr lang="es-ES" sz="3200" b="1" dirty="0" smtClean="0"/>
              <a:t>:  Rey de Babilonia que deporto a muchos judíos.</a:t>
            </a:r>
          </a:p>
          <a:p>
            <a:r>
              <a:rPr lang="es-ES" sz="3200" b="1" dirty="0" smtClean="0">
                <a:solidFill>
                  <a:srgbClr val="FFFF00"/>
                </a:solidFill>
              </a:rPr>
              <a:t>Cristóbal Colon</a:t>
            </a:r>
            <a:r>
              <a:rPr lang="es-ES" sz="3200" b="1" dirty="0" smtClean="0"/>
              <a:t>: navegante, cartógrafo que fue famoso por descubrir las Américas</a:t>
            </a:r>
          </a:p>
          <a:p>
            <a:r>
              <a:rPr lang="es-ES" sz="3200" b="1" dirty="0" smtClean="0">
                <a:solidFill>
                  <a:srgbClr val="FFFF00"/>
                </a:solidFill>
              </a:rPr>
              <a:t>Platón</a:t>
            </a:r>
            <a:r>
              <a:rPr lang="es-ES" sz="3200" b="1" dirty="0" smtClean="0"/>
              <a:t>: filosofo griego </a:t>
            </a:r>
          </a:p>
          <a:p>
            <a:r>
              <a:rPr lang="es-ES" sz="3200" b="1" dirty="0" smtClean="0">
                <a:solidFill>
                  <a:srgbClr val="FFFF00"/>
                </a:solidFill>
              </a:rPr>
              <a:t>Baco</a:t>
            </a:r>
            <a:r>
              <a:rPr lang="es-ES" sz="3200" b="1" dirty="0" smtClean="0"/>
              <a:t>: Dios romano del VINO.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1868353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67"/>
            <a:ext cx="8229600" cy="1143000"/>
          </a:xfrm>
        </p:spPr>
        <p:txBody>
          <a:bodyPr/>
          <a:lstStyle/>
          <a:p>
            <a:pPr algn="ctr"/>
            <a:r>
              <a:rPr lang="es-ES" dirty="0"/>
              <a:t>Temas del poema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200" b="1" dirty="0"/>
              <a:t>El tema principal de “A Roosevelt” es la oposición a los Estados Unidos, ya que constituye un alegato anti- imperialista y anti intervencionista</a:t>
            </a:r>
          </a:p>
          <a:p>
            <a:endParaRPr lang="es-ES" sz="3200" b="1" dirty="0"/>
          </a:p>
          <a:p>
            <a:r>
              <a:rPr lang="es-ES" sz="3200" b="1" dirty="0"/>
              <a:t>Otros temas secundarios que se ven reflejados son la religión y la herencia indígena y española </a:t>
            </a:r>
          </a:p>
        </p:txBody>
      </p:sp>
    </p:spTree>
    <p:extLst>
      <p:ext uri="{BB962C8B-B14F-4D97-AF65-F5344CB8AC3E}">
        <p14:creationId xmlns:p14="http://schemas.microsoft.com/office/powerpoint/2010/main" val="3391974259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54</TotalTime>
  <Words>709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Thatch</vt:lpstr>
      <vt:lpstr>“A ROOSEVELT”</vt:lpstr>
      <vt:lpstr>RUBEN DARIO</vt:lpstr>
      <vt:lpstr>El modernismo </vt:lpstr>
      <vt:lpstr>El Modernismo (Continuación)</vt:lpstr>
      <vt:lpstr>“A Roosevelt” </vt:lpstr>
      <vt:lpstr>El Poema </vt:lpstr>
      <vt:lpstr>Nombres históricos </vt:lpstr>
      <vt:lpstr>PowerPoint Presentation</vt:lpstr>
      <vt:lpstr>Temas del poema </vt:lpstr>
      <vt:lpstr>Estructura </vt:lpstr>
      <vt:lpstr>Recursos Literarios </vt:lpstr>
    </vt:vector>
  </TitlesOfParts>
  <Company>M-DCPS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“A ROOSEVELT”</dc:title>
  <dc:creator>Llapur, Ileana</dc:creator>
  <cp:lastModifiedBy>Llapur, Ileana</cp:lastModifiedBy>
  <cp:revision>5</cp:revision>
  <dcterms:created xsi:type="dcterms:W3CDTF">2016-01-04T18:07:55Z</dcterms:created>
  <dcterms:modified xsi:type="dcterms:W3CDTF">2016-01-04T19:02:52Z</dcterms:modified>
</cp:coreProperties>
</file>